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59" r:id="rId5"/>
    <p:sldId id="260" r:id="rId6"/>
  </p:sldIdLst>
  <p:sldSz cx="9906000" cy="6858000" type="A4"/>
  <p:notesSz cx="9926638"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1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DD72"/>
    <a:srgbClr val="FCF7D0"/>
    <a:srgbClr val="F5D85D"/>
    <a:srgbClr val="EAB958"/>
    <a:srgbClr val="FAF1B0"/>
    <a:srgbClr val="F6E672"/>
    <a:srgbClr val="F0C510"/>
    <a:srgbClr val="E2A11E"/>
    <a:srgbClr val="E869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EBF523-86CE-48B0-9760-9BEF43E3F783}" v="16" dt="2020-07-13T05:49:58.4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354" autoAdjust="0"/>
    <p:restoredTop sz="67215" autoAdjust="0"/>
  </p:normalViewPr>
  <p:slideViewPr>
    <p:cSldViewPr snapToGrid="0">
      <p:cViewPr varScale="1">
        <p:scale>
          <a:sx n="60" d="100"/>
          <a:sy n="60" d="100"/>
        </p:scale>
        <p:origin x="1164" y="66"/>
      </p:cViewPr>
      <p:guideLst>
        <p:guide orient="horz" pos="2205"/>
        <p:guide pos="31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125" cy="341313"/>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5622925" y="0"/>
            <a:ext cx="4302125" cy="341313"/>
          </a:xfrm>
          <a:prstGeom prst="rect">
            <a:avLst/>
          </a:prstGeom>
        </p:spPr>
        <p:txBody>
          <a:bodyPr vert="horz" lIns="91440" tIns="45720" rIns="91440" bIns="45720" rtlCol="0"/>
          <a:lstStyle>
            <a:lvl1pPr algn="r">
              <a:defRPr sz="1200"/>
            </a:lvl1pPr>
          </a:lstStyle>
          <a:p>
            <a:fld id="{26FD89CC-836D-49F0-9739-FA22E0C722D2}" type="datetimeFigureOut">
              <a:rPr lang="en-AU" smtClean="0"/>
              <a:t>28/07/2025</a:t>
            </a:fld>
            <a:endParaRPr lang="en-AU" dirty="0"/>
          </a:p>
        </p:txBody>
      </p:sp>
      <p:sp>
        <p:nvSpPr>
          <p:cNvPr id="4" name="Slide Image Placeholder 3"/>
          <p:cNvSpPr>
            <a:spLocks noGrp="1" noRot="1" noChangeAspect="1"/>
          </p:cNvSpPr>
          <p:nvPr>
            <p:ph type="sldImg" idx="2"/>
          </p:nvPr>
        </p:nvSpPr>
        <p:spPr>
          <a:xfrm>
            <a:off x="3306763" y="849313"/>
            <a:ext cx="3313112" cy="2293937"/>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992188" y="3271838"/>
            <a:ext cx="7942262" cy="26765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6456363"/>
            <a:ext cx="4302125" cy="341312"/>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5622925" y="6456363"/>
            <a:ext cx="4302125" cy="341312"/>
          </a:xfrm>
          <a:prstGeom prst="rect">
            <a:avLst/>
          </a:prstGeom>
        </p:spPr>
        <p:txBody>
          <a:bodyPr vert="horz" lIns="91440" tIns="45720" rIns="91440" bIns="45720" rtlCol="0" anchor="b"/>
          <a:lstStyle>
            <a:lvl1pPr algn="r">
              <a:defRPr sz="1200"/>
            </a:lvl1pPr>
          </a:lstStyle>
          <a:p>
            <a:fld id="{27145538-CAD1-4F2B-BF68-F37EF45BD67B}" type="slidenum">
              <a:rPr lang="en-AU" smtClean="0"/>
              <a:t>‹#›</a:t>
            </a:fld>
            <a:endParaRPr lang="en-AU" dirty="0"/>
          </a:p>
        </p:txBody>
      </p:sp>
    </p:spTree>
    <p:extLst>
      <p:ext uri="{BB962C8B-B14F-4D97-AF65-F5344CB8AC3E}">
        <p14:creationId xmlns:p14="http://schemas.microsoft.com/office/powerpoint/2010/main" val="3173757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7145538-CAD1-4F2B-BF68-F37EF45BD67B}" type="slidenum">
              <a:rPr lang="en-AU" smtClean="0"/>
              <a:t>1</a:t>
            </a:fld>
            <a:endParaRPr lang="en-AU" dirty="0"/>
          </a:p>
        </p:txBody>
      </p:sp>
    </p:spTree>
    <p:extLst>
      <p:ext uri="{BB962C8B-B14F-4D97-AF65-F5344CB8AC3E}">
        <p14:creationId xmlns:p14="http://schemas.microsoft.com/office/powerpoint/2010/main" val="509473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27145538-CAD1-4F2B-BF68-F37EF45BD67B}" type="slidenum">
              <a:rPr lang="en-AU" smtClean="0"/>
              <a:t>2</a:t>
            </a:fld>
            <a:endParaRPr lang="en-AU" dirty="0"/>
          </a:p>
        </p:txBody>
      </p:sp>
    </p:spTree>
    <p:extLst>
      <p:ext uri="{BB962C8B-B14F-4D97-AF65-F5344CB8AC3E}">
        <p14:creationId xmlns:p14="http://schemas.microsoft.com/office/powerpoint/2010/main" val="3121366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18163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3173838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2689139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2492922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927186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3721565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2856512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2417044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13280333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1512970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39E83C9-4378-42A6-9979-DE2E95AAA5AF}" type="datetimeFigureOut">
              <a:rPr lang="en-AU" smtClean="0"/>
              <a:t>28/07/2025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E9D2DBD0-7876-4F08-8952-670B962F8A7C}" type="slidenum">
              <a:rPr lang="en-AU" smtClean="0"/>
              <a:t>‹#›</a:t>
            </a:fld>
            <a:endParaRPr lang="en-AU" dirty="0"/>
          </a:p>
        </p:txBody>
      </p:sp>
    </p:spTree>
    <p:extLst>
      <p:ext uri="{BB962C8B-B14F-4D97-AF65-F5344CB8AC3E}">
        <p14:creationId xmlns:p14="http://schemas.microsoft.com/office/powerpoint/2010/main" val="46678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E83C9-4378-42A6-9979-DE2E95AAA5AF}" type="datetimeFigureOut">
              <a:rPr lang="en-AU" smtClean="0"/>
              <a:t>28/07/2025</a:t>
            </a:fld>
            <a:endParaRPr lang="en-AU"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D2DBD0-7876-4F08-8952-670B962F8A7C}" type="slidenum">
              <a:rPr lang="en-AU" smtClean="0"/>
              <a:t>‹#›</a:t>
            </a:fld>
            <a:endParaRPr lang="en-AU" dirty="0"/>
          </a:p>
        </p:txBody>
      </p:sp>
    </p:spTree>
    <p:extLst>
      <p:ext uri="{BB962C8B-B14F-4D97-AF65-F5344CB8AC3E}">
        <p14:creationId xmlns:p14="http://schemas.microsoft.com/office/powerpoint/2010/main" val="5481863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6000">
              <a:srgbClr val="E8690A"/>
            </a:gs>
            <a:gs pos="31000">
              <a:srgbClr val="EAB958"/>
            </a:gs>
            <a:gs pos="48000">
              <a:srgbClr val="F6DD72"/>
            </a:gs>
            <a:gs pos="55000">
              <a:schemeClr val="bg1"/>
            </a:gs>
          </a:gsLst>
          <a:lin ang="18900000" scaled="1"/>
        </a:gra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E65095E-8A5D-4348-B119-0E80BFCB7754}"/>
              </a:ext>
            </a:extLst>
          </p:cNvPr>
          <p:cNvSpPr/>
          <p:nvPr/>
        </p:nvSpPr>
        <p:spPr>
          <a:xfrm>
            <a:off x="6736275" y="4482926"/>
            <a:ext cx="3014940" cy="16406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463" dirty="0"/>
          </a:p>
        </p:txBody>
      </p:sp>
      <p:sp>
        <p:nvSpPr>
          <p:cNvPr id="16" name="TextBox 15">
            <a:extLst>
              <a:ext uri="{FF2B5EF4-FFF2-40B4-BE49-F238E27FC236}">
                <a16:creationId xmlns:a16="http://schemas.microsoft.com/office/drawing/2014/main" id="{8C8B0318-6E3C-462A-B291-E083BCA1BCF8}"/>
              </a:ext>
            </a:extLst>
          </p:cNvPr>
          <p:cNvSpPr txBox="1"/>
          <p:nvPr/>
        </p:nvSpPr>
        <p:spPr>
          <a:xfrm>
            <a:off x="6642533" y="6265776"/>
            <a:ext cx="3200903" cy="557845"/>
          </a:xfrm>
          <a:prstGeom prst="rect">
            <a:avLst/>
          </a:prstGeom>
          <a:solidFill>
            <a:schemeClr val="bg1"/>
          </a:solidFill>
        </p:spPr>
        <p:txBody>
          <a:bodyPr wrap="square" rtlCol="0">
            <a:spAutoFit/>
          </a:bodyPr>
          <a:lstStyle/>
          <a:p>
            <a:pPr algn="ctr"/>
            <a:r>
              <a:rPr lang="en-AU" sz="1050" dirty="0"/>
              <a:t>Information pamphlet for clinicians - Master </a:t>
            </a:r>
          </a:p>
          <a:p>
            <a:pPr algn="ctr"/>
            <a:r>
              <a:rPr lang="en-AU" sz="975" dirty="0"/>
              <a:t>Version Number: 1.1               Version Date:  28 August 2022</a:t>
            </a:r>
          </a:p>
          <a:p>
            <a:pPr algn="ctr"/>
            <a:r>
              <a:rPr lang="en-AU" sz="1000" dirty="0"/>
              <a:t>Austin Health Local Governance  v1.1 1 </a:t>
            </a:r>
            <a:r>
              <a:rPr lang="en-AU" sz="975" dirty="0"/>
              <a:t> </a:t>
            </a:r>
          </a:p>
        </p:txBody>
      </p:sp>
      <p:sp>
        <p:nvSpPr>
          <p:cNvPr id="21" name="TextBox 20">
            <a:extLst>
              <a:ext uri="{FF2B5EF4-FFF2-40B4-BE49-F238E27FC236}">
                <a16:creationId xmlns:a16="http://schemas.microsoft.com/office/drawing/2014/main" id="{369F7901-2217-489D-B789-774BADC03273}"/>
              </a:ext>
            </a:extLst>
          </p:cNvPr>
          <p:cNvSpPr txBox="1"/>
          <p:nvPr/>
        </p:nvSpPr>
        <p:spPr>
          <a:xfrm>
            <a:off x="6736275" y="2503301"/>
            <a:ext cx="3014940" cy="1492716"/>
          </a:xfrm>
          <a:prstGeom prst="rect">
            <a:avLst/>
          </a:prstGeom>
          <a:solidFill>
            <a:schemeClr val="bg1"/>
          </a:solidFill>
        </p:spPr>
        <p:txBody>
          <a:bodyPr wrap="square" rtlCol="0">
            <a:spAutoFit/>
          </a:bodyPr>
          <a:lstStyle/>
          <a:p>
            <a:r>
              <a:rPr lang="en-AU" sz="1300" b="1" dirty="0">
                <a:latin typeface="Calibri" panose="020F0502020204030204" pitchFamily="34" charset="0"/>
                <a:cs typeface="Calibri" panose="020F0502020204030204" pitchFamily="34" charset="0"/>
              </a:rPr>
              <a:t>Project Title: </a:t>
            </a:r>
          </a:p>
          <a:p>
            <a:pPr algn="ctr"/>
            <a:r>
              <a:rPr lang="en-AU" sz="1300" dirty="0">
                <a:latin typeface="Tw Cen MT" panose="020B0602020104020603" pitchFamily="34" charset="0"/>
              </a:rPr>
              <a:t>Staying connected: personalising stroke recovery and rehabilitation through new technologies for people with stroke living at home</a:t>
            </a:r>
          </a:p>
          <a:p>
            <a:endParaRPr lang="en-AU" sz="1300" dirty="0">
              <a:latin typeface="Tw Cen MT" panose="020B0602020104020603" pitchFamily="34" charset="0"/>
            </a:endParaRPr>
          </a:p>
          <a:p>
            <a:r>
              <a:rPr lang="en-AU" sz="1300" b="1" dirty="0">
                <a:latin typeface="Calibri" panose="020F0502020204030204" pitchFamily="34" charset="0"/>
                <a:cs typeface="Calibri" panose="020F0502020204030204" pitchFamily="34" charset="0"/>
              </a:rPr>
              <a:t>Short Title:	</a:t>
            </a:r>
            <a:r>
              <a:rPr lang="en-AU" sz="1300" b="1" dirty="0">
                <a:latin typeface="Tw Cen MT" panose="020B0602020104020603" pitchFamily="34" charset="0"/>
                <a:cs typeface="Calibri" panose="020F0502020204030204" pitchFamily="34" charset="0"/>
              </a:rPr>
              <a:t>TAILOR &amp; CONNECT</a:t>
            </a:r>
            <a:endParaRPr lang="en-AU" sz="1300" dirty="0">
              <a:latin typeface="Tw Cen MT" panose="020B0602020104020603" pitchFamily="34" charset="0"/>
            </a:endParaRPr>
          </a:p>
        </p:txBody>
      </p:sp>
      <p:sp>
        <p:nvSpPr>
          <p:cNvPr id="26" name="TextBox 25">
            <a:extLst>
              <a:ext uri="{FF2B5EF4-FFF2-40B4-BE49-F238E27FC236}">
                <a16:creationId xmlns:a16="http://schemas.microsoft.com/office/drawing/2014/main" id="{E44F14D9-69BF-4180-8F9D-683F78E1E970}"/>
              </a:ext>
            </a:extLst>
          </p:cNvPr>
          <p:cNvSpPr txBox="1"/>
          <p:nvPr/>
        </p:nvSpPr>
        <p:spPr>
          <a:xfrm>
            <a:off x="186388" y="2070049"/>
            <a:ext cx="3016639" cy="3829382"/>
          </a:xfrm>
          <a:prstGeom prst="rect">
            <a:avLst/>
          </a:prstGeom>
          <a:noFill/>
        </p:spPr>
        <p:txBody>
          <a:bodyPr wrap="square" rtlCol="0">
            <a:spAutoFit/>
          </a:bodyPr>
          <a:lstStyle/>
          <a:p>
            <a:r>
              <a:rPr lang="en-AU" sz="1056" dirty="0">
                <a:latin typeface="Corbel" panose="020B0503020204020204" pitchFamily="34" charset="0"/>
              </a:rPr>
              <a:t>Potential participants should be adults (over </a:t>
            </a:r>
            <a:r>
              <a:rPr lang="en-AU" sz="1056" dirty="0"/>
              <a:t>18</a:t>
            </a:r>
            <a:r>
              <a:rPr lang="en-AU" sz="1056" dirty="0">
                <a:latin typeface="Corbel" panose="020B0503020204020204" pitchFamily="34" charset="0"/>
              </a:rPr>
              <a:t> years of age) who have had stroke between three and eighteen months ago.  </a:t>
            </a:r>
          </a:p>
          <a:p>
            <a:endParaRPr lang="en-AU" sz="1056" dirty="0">
              <a:latin typeface="Corbel" panose="020B0503020204020204" pitchFamily="34" charset="0"/>
            </a:endParaRPr>
          </a:p>
          <a:p>
            <a:r>
              <a:rPr lang="en-AU" sz="1056" dirty="0">
                <a:latin typeface="Corbel" panose="020B0503020204020204" pitchFamily="34" charset="0"/>
              </a:rPr>
              <a:t>Participants will receive two programs (six weeks each) of upper limb therapy, that can be delivered remotely to you in your own home.</a:t>
            </a:r>
          </a:p>
          <a:p>
            <a:endParaRPr lang="en-AU" sz="1056" dirty="0">
              <a:latin typeface="Corbel" panose="020B0503020204020204" pitchFamily="34" charset="0"/>
            </a:endParaRPr>
          </a:p>
          <a:p>
            <a:r>
              <a:rPr lang="en-AU" sz="1056" dirty="0">
                <a:latin typeface="Corbel" panose="020B0503020204020204" pitchFamily="34" charset="0"/>
              </a:rPr>
              <a:t> Participants in the study will be asked to attend Melbourne Brain Centre (Austin) 7-8 times over a period of twelve months.</a:t>
            </a:r>
          </a:p>
          <a:p>
            <a:endParaRPr lang="en-AU" sz="1056" dirty="0">
              <a:latin typeface="Corbel" panose="020B0503020204020204" pitchFamily="34" charset="0"/>
            </a:endParaRPr>
          </a:p>
          <a:p>
            <a:endParaRPr lang="en-AU" sz="1056" dirty="0">
              <a:latin typeface="Corbel" panose="020B0503020204020204" pitchFamily="34" charset="0"/>
            </a:endParaRPr>
          </a:p>
          <a:p>
            <a:r>
              <a:rPr lang="en-AU" sz="1056" dirty="0">
                <a:latin typeface="Corbel" panose="020B0503020204020204" pitchFamily="34" charset="0"/>
              </a:rPr>
              <a:t>If you are interested and would like further information, please contact the TAILOR &amp; CONNECT Centre on:</a:t>
            </a:r>
          </a:p>
          <a:p>
            <a:r>
              <a:rPr lang="en-AU" sz="1056" dirty="0">
                <a:latin typeface="Corbel" panose="020B0503020204020204" pitchFamily="34" charset="0"/>
              </a:rPr>
              <a:t>       03 9035 7354 </a:t>
            </a:r>
          </a:p>
          <a:p>
            <a:endParaRPr lang="en-AU" sz="1056" dirty="0">
              <a:latin typeface="Corbel" panose="020B0503020204020204" pitchFamily="34" charset="0"/>
            </a:endParaRPr>
          </a:p>
          <a:p>
            <a:r>
              <a:rPr lang="en-AU" sz="1056" dirty="0">
                <a:latin typeface="Corbel" panose="020B0503020204020204" pitchFamily="34" charset="0"/>
              </a:rPr>
              <a:t>       anna.butler@latrobe.edu.au</a:t>
            </a:r>
          </a:p>
          <a:p>
            <a:endParaRPr lang="en-AU" sz="1056" dirty="0">
              <a:latin typeface="Corbel" panose="020B0503020204020204" pitchFamily="34" charset="0"/>
            </a:endParaRPr>
          </a:p>
          <a:p>
            <a:r>
              <a:rPr lang="en-AU" sz="1056" dirty="0">
                <a:latin typeface="Corbel" panose="020B0503020204020204" pitchFamily="34" charset="0"/>
              </a:rPr>
              <a:t>This study has been approved by the Austin Health Human Research Ethics Committee Reference Number </a:t>
            </a:r>
            <a:r>
              <a:rPr lang="en-AU" sz="1056" dirty="0"/>
              <a:t>HREC/</a:t>
            </a:r>
          </a:p>
        </p:txBody>
      </p:sp>
      <p:pic>
        <p:nvPicPr>
          <p:cNvPr id="7" name="Picture 6">
            <a:extLst>
              <a:ext uri="{FF2B5EF4-FFF2-40B4-BE49-F238E27FC236}">
                <a16:creationId xmlns:a16="http://schemas.microsoft.com/office/drawing/2014/main" id="{50783419-98FC-4D5C-9F1C-9FECED5EFFD8}"/>
              </a:ext>
            </a:extLst>
          </p:cNvPr>
          <p:cNvPicPr>
            <a:picLocks noChangeAspect="1"/>
          </p:cNvPicPr>
          <p:nvPr/>
        </p:nvPicPr>
        <p:blipFill>
          <a:blip r:embed="rId3"/>
          <a:stretch>
            <a:fillRect/>
          </a:stretch>
        </p:blipFill>
        <p:spPr>
          <a:xfrm>
            <a:off x="176729" y="3198256"/>
            <a:ext cx="188230" cy="188230"/>
          </a:xfrm>
          <a:prstGeom prst="rect">
            <a:avLst/>
          </a:prstGeom>
        </p:spPr>
      </p:pic>
      <p:pic>
        <p:nvPicPr>
          <p:cNvPr id="17" name="Graphic 16" descr="Email">
            <a:extLst>
              <a:ext uri="{FF2B5EF4-FFF2-40B4-BE49-F238E27FC236}">
                <a16:creationId xmlns:a16="http://schemas.microsoft.com/office/drawing/2014/main" id="{2F537A02-658B-40ED-9C3B-984084A23C44}"/>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94250" y="3527059"/>
            <a:ext cx="153188" cy="153188"/>
          </a:xfrm>
          <a:prstGeom prst="rect">
            <a:avLst/>
          </a:prstGeom>
        </p:spPr>
      </p:pic>
      <p:pic>
        <p:nvPicPr>
          <p:cNvPr id="28" name="Picture 27">
            <a:extLst>
              <a:ext uri="{FF2B5EF4-FFF2-40B4-BE49-F238E27FC236}">
                <a16:creationId xmlns:a16="http://schemas.microsoft.com/office/drawing/2014/main" id="{3906CB20-74BE-4F1C-90FE-0A3999DFB463}"/>
              </a:ext>
            </a:extLst>
          </p:cNvPr>
          <p:cNvPicPr>
            <a:picLocks noChangeAspect="1"/>
          </p:cNvPicPr>
          <p:nvPr/>
        </p:nvPicPr>
        <p:blipFill rotWithShape="1">
          <a:blip r:embed="rId6"/>
          <a:srcRect b="10025"/>
          <a:stretch/>
        </p:blipFill>
        <p:spPr>
          <a:xfrm>
            <a:off x="7402893" y="5613556"/>
            <a:ext cx="1422956" cy="482968"/>
          </a:xfrm>
          <a:prstGeom prst="rect">
            <a:avLst/>
          </a:prstGeom>
        </p:spPr>
      </p:pic>
      <p:pic>
        <p:nvPicPr>
          <p:cNvPr id="31" name="Picture 30">
            <a:extLst>
              <a:ext uri="{FF2B5EF4-FFF2-40B4-BE49-F238E27FC236}">
                <a16:creationId xmlns:a16="http://schemas.microsoft.com/office/drawing/2014/main" id="{197E3D82-D480-4EDB-8F4A-240A4BA784A8}"/>
              </a:ext>
            </a:extLst>
          </p:cNvPr>
          <p:cNvPicPr>
            <a:picLocks noChangeAspect="1"/>
          </p:cNvPicPr>
          <p:nvPr/>
        </p:nvPicPr>
        <p:blipFill>
          <a:blip r:embed="rId7"/>
          <a:stretch>
            <a:fillRect/>
          </a:stretch>
        </p:blipFill>
        <p:spPr>
          <a:xfrm>
            <a:off x="7355772" y="5147275"/>
            <a:ext cx="1422957" cy="372685"/>
          </a:xfrm>
          <a:prstGeom prst="rect">
            <a:avLst/>
          </a:prstGeom>
        </p:spPr>
      </p:pic>
      <p:sp>
        <p:nvSpPr>
          <p:cNvPr id="32" name="TextBox 31">
            <a:extLst>
              <a:ext uri="{FF2B5EF4-FFF2-40B4-BE49-F238E27FC236}">
                <a16:creationId xmlns:a16="http://schemas.microsoft.com/office/drawing/2014/main" id="{4C23D58F-C675-450D-B288-126DDE5A2FEA}"/>
              </a:ext>
            </a:extLst>
          </p:cNvPr>
          <p:cNvSpPr txBox="1"/>
          <p:nvPr/>
        </p:nvSpPr>
        <p:spPr>
          <a:xfrm>
            <a:off x="3400488" y="1393628"/>
            <a:ext cx="3016639" cy="4818499"/>
          </a:xfrm>
          <a:prstGeom prst="rect">
            <a:avLst/>
          </a:prstGeom>
          <a:noFill/>
        </p:spPr>
        <p:txBody>
          <a:bodyPr wrap="square" rtlCol="0">
            <a:spAutoFit/>
          </a:bodyPr>
          <a:lstStyle/>
          <a:p>
            <a:pPr algn="ctr"/>
            <a:r>
              <a:rPr lang="en-AU" sz="1400" b="1" dirty="0">
                <a:latin typeface="Corbel" panose="020B0503020204020204" pitchFamily="34" charset="0"/>
              </a:rPr>
              <a:t>Want more information? </a:t>
            </a:r>
          </a:p>
          <a:p>
            <a:pPr algn="ctr"/>
            <a:endParaRPr lang="en-AU" sz="1400" b="1" dirty="0">
              <a:latin typeface="Corbel" panose="020B0503020204020204" pitchFamily="34" charset="0"/>
            </a:endParaRPr>
          </a:p>
          <a:p>
            <a:pPr algn="ctr"/>
            <a:endParaRPr lang="en-AU" sz="1400" b="1" dirty="0">
              <a:latin typeface="Corbel" panose="020B0503020204020204" pitchFamily="34" charset="0"/>
            </a:endParaRPr>
          </a:p>
          <a:p>
            <a:pPr algn="ctr"/>
            <a:r>
              <a:rPr lang="en-AU" sz="1400" b="1" dirty="0">
                <a:latin typeface="Corbel" panose="020B0503020204020204" pitchFamily="34" charset="0"/>
              </a:rPr>
              <a:t>Interested in becoming involved? </a:t>
            </a:r>
          </a:p>
          <a:p>
            <a:endParaRPr lang="en-AU" sz="1056" b="1" dirty="0">
              <a:latin typeface="Corbel" panose="020B0503020204020204" pitchFamily="34" charset="0"/>
            </a:endParaRPr>
          </a:p>
          <a:p>
            <a:r>
              <a:rPr lang="en-AU" sz="1200" b="1" dirty="0">
                <a:latin typeface="Corbel" panose="020B0503020204020204" pitchFamily="34" charset="0"/>
              </a:rPr>
              <a:t>        Please Contact: </a:t>
            </a:r>
          </a:p>
          <a:p>
            <a:r>
              <a:rPr lang="en-AU" sz="1200" dirty="0">
                <a:latin typeface="Corbel" panose="020B0503020204020204" pitchFamily="34" charset="0"/>
              </a:rPr>
              <a:t>        Anna Butler</a:t>
            </a:r>
          </a:p>
          <a:p>
            <a:r>
              <a:rPr lang="en-AU" sz="1200" dirty="0">
                <a:latin typeface="Corbel" panose="020B0503020204020204" pitchFamily="34" charset="0"/>
              </a:rPr>
              <a:t>        (Project Co-ordinator)</a:t>
            </a:r>
          </a:p>
          <a:p>
            <a:r>
              <a:rPr lang="en-AU" sz="1200" dirty="0">
                <a:latin typeface="Corbel" panose="020B0503020204020204" pitchFamily="34" charset="0"/>
              </a:rPr>
              <a:t>                 03 9035 7354 </a:t>
            </a:r>
          </a:p>
          <a:p>
            <a:r>
              <a:rPr lang="en-AU" sz="1200" dirty="0">
                <a:latin typeface="Corbel" panose="020B0503020204020204" pitchFamily="34" charset="0"/>
              </a:rPr>
              <a:t>                 anna.butler@latrobe.edu.au</a:t>
            </a:r>
          </a:p>
          <a:p>
            <a:endParaRPr lang="en-AU" sz="1200" b="1" dirty="0">
              <a:solidFill>
                <a:srgbClr val="FF0000"/>
              </a:solidFill>
              <a:latin typeface="Corbel" panose="020B0503020204020204" pitchFamily="34" charset="0"/>
            </a:endParaRPr>
          </a:p>
          <a:p>
            <a:r>
              <a:rPr lang="en-AU" sz="1200" dirty="0">
                <a:latin typeface="Corbel" panose="020B0503020204020204" pitchFamily="34" charset="0"/>
              </a:rPr>
              <a:t>        Brendon Haslam</a:t>
            </a:r>
          </a:p>
          <a:p>
            <a:r>
              <a:rPr lang="en-AU" sz="1200" dirty="0">
                <a:latin typeface="Corbel" panose="020B0503020204020204" pitchFamily="34" charset="0"/>
              </a:rPr>
              <a:t>        (Clinical Lead)</a:t>
            </a:r>
          </a:p>
          <a:p>
            <a:r>
              <a:rPr lang="en-AU" sz="1200" dirty="0">
                <a:latin typeface="Corbel" panose="020B0503020204020204" pitchFamily="34" charset="0"/>
              </a:rPr>
              <a:t>                 b.haslam@latrobe.edu.au</a:t>
            </a:r>
          </a:p>
          <a:p>
            <a:endParaRPr lang="en-AU" sz="1200" dirty="0">
              <a:latin typeface="Corbel" panose="020B0503020204020204" pitchFamily="34" charset="0"/>
            </a:endParaRPr>
          </a:p>
          <a:p>
            <a:r>
              <a:rPr lang="en-AU" sz="1200" dirty="0">
                <a:latin typeface="Corbel" panose="020B0503020204020204" pitchFamily="34" charset="0"/>
              </a:rPr>
              <a:t>        Professor Leeanne Carey</a:t>
            </a:r>
          </a:p>
          <a:p>
            <a:r>
              <a:rPr lang="en-AU" sz="1200" dirty="0">
                <a:latin typeface="Corbel" panose="020B0503020204020204" pitchFamily="34" charset="0"/>
              </a:rPr>
              <a:t>        (Chief Investigator)</a:t>
            </a:r>
          </a:p>
          <a:p>
            <a:r>
              <a:rPr lang="en-AU" sz="1200" dirty="0">
                <a:latin typeface="Corbel" panose="020B0503020204020204" pitchFamily="34" charset="0"/>
              </a:rPr>
              <a:t>                  03 9479 5600</a:t>
            </a:r>
          </a:p>
          <a:p>
            <a:r>
              <a:rPr lang="en-AU" sz="1200" dirty="0">
                <a:latin typeface="Corbel" panose="020B0503020204020204" pitchFamily="34" charset="0"/>
              </a:rPr>
              <a:t>                  l.carey@latrobe.edu.au</a:t>
            </a:r>
          </a:p>
          <a:p>
            <a:r>
              <a:rPr lang="en-AU" sz="1056" b="1" dirty="0">
                <a:latin typeface="Corbel" panose="020B0503020204020204" pitchFamily="34" charset="0"/>
              </a:rPr>
              <a:t>                    </a:t>
            </a:r>
            <a:r>
              <a:rPr lang="en-AU" sz="1056" b="1" dirty="0">
                <a:solidFill>
                  <a:srgbClr val="FF0000"/>
                </a:solidFill>
                <a:latin typeface="Corbel" panose="020B0503020204020204" pitchFamily="34" charset="0"/>
              </a:rPr>
              <a:t>                </a:t>
            </a:r>
            <a:endParaRPr lang="en-AU" sz="1600" b="1" dirty="0">
              <a:latin typeface="Corbel" panose="020B0503020204020204" pitchFamily="34" charset="0"/>
            </a:endParaRPr>
          </a:p>
          <a:p>
            <a:pPr algn="ctr"/>
            <a:r>
              <a:rPr lang="en-AU" sz="1600" b="1" dirty="0">
                <a:latin typeface="Corbel" panose="020B0503020204020204" pitchFamily="34" charset="0"/>
              </a:rPr>
              <a:t>Address:</a:t>
            </a:r>
          </a:p>
          <a:p>
            <a:pPr algn="ctr"/>
            <a:r>
              <a:rPr lang="en-AU" sz="1400" dirty="0">
                <a:latin typeface="Corbel" panose="020B0503020204020204" pitchFamily="34" charset="0"/>
              </a:rPr>
              <a:t>Melbourne Brain Centre – Austin </a:t>
            </a:r>
          </a:p>
          <a:p>
            <a:pPr algn="ctr"/>
            <a:r>
              <a:rPr lang="en-AU" sz="1600" dirty="0">
                <a:latin typeface="Corbel" panose="020B0503020204020204" pitchFamily="34" charset="0"/>
              </a:rPr>
              <a:t>245 Burgundy Street </a:t>
            </a:r>
          </a:p>
          <a:p>
            <a:pPr algn="ctr"/>
            <a:r>
              <a:rPr lang="en-AU" sz="1600" dirty="0">
                <a:latin typeface="Corbel" panose="020B0503020204020204" pitchFamily="34" charset="0"/>
              </a:rPr>
              <a:t>Heidelberg VIC 3084</a:t>
            </a:r>
          </a:p>
        </p:txBody>
      </p:sp>
      <p:pic>
        <p:nvPicPr>
          <p:cNvPr id="1026" name="Picture 2" descr="Image result for austin health logo">
            <a:extLst>
              <a:ext uri="{FF2B5EF4-FFF2-40B4-BE49-F238E27FC236}">
                <a16:creationId xmlns:a16="http://schemas.microsoft.com/office/drawing/2014/main" id="{177F422D-0C76-4AB7-9B6B-2EB1E300D8B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94613" y="4399610"/>
            <a:ext cx="1026873" cy="652328"/>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4">
            <a:extLst>
              <a:ext uri="{FF2B5EF4-FFF2-40B4-BE49-F238E27FC236}">
                <a16:creationId xmlns:a16="http://schemas.microsoft.com/office/drawing/2014/main" id="{F32E584F-A3C1-4E0C-D3A6-38109546479D}"/>
              </a:ext>
            </a:extLst>
          </p:cNvPr>
          <p:cNvSpPr>
            <a:spLocks noChangeAspect="1" noChangeArrowheads="1"/>
          </p:cNvSpPr>
          <p:nvPr/>
        </p:nvSpPr>
        <p:spPr bwMode="auto">
          <a:xfrm>
            <a:off x="4953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dirty="0"/>
          </a:p>
        </p:txBody>
      </p:sp>
      <p:pic>
        <p:nvPicPr>
          <p:cNvPr id="1030" name="Picture 6">
            <a:extLst>
              <a:ext uri="{FF2B5EF4-FFF2-40B4-BE49-F238E27FC236}">
                <a16:creationId xmlns:a16="http://schemas.microsoft.com/office/drawing/2014/main" id="{A1138ECB-72EB-71B1-BB99-66AF1E9975A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47988" y="252002"/>
            <a:ext cx="2702062" cy="151897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6">
            <a:extLst>
              <a:ext uri="{FF2B5EF4-FFF2-40B4-BE49-F238E27FC236}">
                <a16:creationId xmlns:a16="http://schemas.microsoft.com/office/drawing/2014/main" id="{1B1CEDB3-C05F-F83B-938F-CA4307BB00A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0488" y="243978"/>
            <a:ext cx="2702062" cy="151897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6">
            <a:extLst>
              <a:ext uri="{FF2B5EF4-FFF2-40B4-BE49-F238E27FC236}">
                <a16:creationId xmlns:a16="http://schemas.microsoft.com/office/drawing/2014/main" id="{758EB3D3-5693-05B7-447F-9F628380971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7565" y="252002"/>
            <a:ext cx="2702062" cy="15189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3770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6000">
              <a:srgbClr val="E8690A"/>
            </a:gs>
            <a:gs pos="31000">
              <a:srgbClr val="EAB958"/>
            </a:gs>
            <a:gs pos="48000">
              <a:srgbClr val="F6DD72"/>
            </a:gs>
            <a:gs pos="55000">
              <a:schemeClr val="bg1"/>
            </a:gs>
          </a:gsLst>
          <a:lin ang="18900000" scaled="1"/>
        </a:gradFill>
        <a:effectLst/>
      </p:bgPr>
    </p:bg>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369F7901-2217-489D-B789-774BADC03273}"/>
              </a:ext>
            </a:extLst>
          </p:cNvPr>
          <p:cNvSpPr txBox="1"/>
          <p:nvPr/>
        </p:nvSpPr>
        <p:spPr>
          <a:xfrm>
            <a:off x="6736275" y="2503301"/>
            <a:ext cx="3014940" cy="3093154"/>
          </a:xfrm>
          <a:prstGeom prst="rect">
            <a:avLst/>
          </a:prstGeom>
          <a:solidFill>
            <a:schemeClr val="bg1"/>
          </a:solidFill>
        </p:spPr>
        <p:txBody>
          <a:bodyPr wrap="square" rtlCol="0">
            <a:spAutoFit/>
          </a:bodyPr>
          <a:lstStyle/>
          <a:p>
            <a:r>
              <a:rPr lang="en-AU" sz="1300" b="1" dirty="0">
                <a:latin typeface="Calibri" panose="020F0502020204030204" pitchFamily="34" charset="0"/>
                <a:cs typeface="Calibri" panose="020F0502020204030204" pitchFamily="34" charset="0"/>
              </a:rPr>
              <a:t>The TAILOR &amp; CONNECT Therapy Centres have been established through a partnership between La Trobe University, The Florey Institute of Neuroscience and Mental Health, and Austin Health, with the support of the National Health and Medical Research Council.</a:t>
            </a:r>
          </a:p>
          <a:p>
            <a:endParaRPr lang="en-AU" sz="1300" b="1" dirty="0">
              <a:latin typeface="Calibri" panose="020F0502020204030204" pitchFamily="34" charset="0"/>
              <a:cs typeface="Calibri" panose="020F0502020204030204" pitchFamily="34" charset="0"/>
            </a:endParaRPr>
          </a:p>
          <a:p>
            <a:r>
              <a:rPr lang="en-AU" sz="1300" b="1" dirty="0">
                <a:latin typeface="Calibri" panose="020F0502020204030204" pitchFamily="34" charset="0"/>
                <a:cs typeface="Calibri" panose="020F0502020204030204" pitchFamily="34" charset="0"/>
              </a:rPr>
              <a:t>The TAILOR &amp; CONNECT Therapy Centre is recruiting people with stroke who have identified activity goals that they would like to focus on achieving through receiving evidence-based upper limb therapy, that can be delivered remotely to them in their own home.</a:t>
            </a:r>
          </a:p>
        </p:txBody>
      </p:sp>
      <p:sp>
        <p:nvSpPr>
          <p:cNvPr id="26" name="TextBox 25">
            <a:extLst>
              <a:ext uri="{FF2B5EF4-FFF2-40B4-BE49-F238E27FC236}">
                <a16:creationId xmlns:a16="http://schemas.microsoft.com/office/drawing/2014/main" id="{E44F14D9-69BF-4180-8F9D-683F78E1E970}"/>
              </a:ext>
            </a:extLst>
          </p:cNvPr>
          <p:cNvSpPr txBox="1"/>
          <p:nvPr/>
        </p:nvSpPr>
        <p:spPr>
          <a:xfrm>
            <a:off x="186388" y="2070049"/>
            <a:ext cx="3016639" cy="4832092"/>
          </a:xfrm>
          <a:prstGeom prst="rect">
            <a:avLst/>
          </a:prstGeom>
          <a:noFill/>
        </p:spPr>
        <p:txBody>
          <a:bodyPr wrap="square" rtlCol="0">
            <a:spAutoFit/>
          </a:bodyPr>
          <a:lstStyle/>
          <a:p>
            <a:r>
              <a:rPr lang="en-AU" sz="1400" b="1" dirty="0">
                <a:latin typeface="Corbel" panose="020B0503020204020204" pitchFamily="34" charset="0"/>
              </a:rPr>
              <a:t>Who provides the therapy?</a:t>
            </a:r>
          </a:p>
          <a:p>
            <a:endParaRPr lang="en-AU" sz="1400" b="1" dirty="0">
              <a:latin typeface="Corbel" panose="020B0503020204020204" pitchFamily="34" charset="0"/>
            </a:endParaRPr>
          </a:p>
          <a:p>
            <a:r>
              <a:rPr lang="en-AU" sz="1400" dirty="0">
                <a:latin typeface="Corbel" panose="020B0503020204020204" pitchFamily="34" charset="0"/>
              </a:rPr>
              <a:t>An experienced Occupational Therapist of Physiotherapist – otherwise called a Research Therapist</a:t>
            </a:r>
          </a:p>
          <a:p>
            <a:endParaRPr lang="en-AU" sz="1400" b="1" dirty="0">
              <a:latin typeface="Corbel" panose="020B0503020204020204" pitchFamily="34" charset="0"/>
            </a:endParaRPr>
          </a:p>
          <a:p>
            <a:r>
              <a:rPr lang="en-AU" sz="1400" b="1" dirty="0">
                <a:latin typeface="Corbel" panose="020B0503020204020204" pitchFamily="34" charset="0"/>
              </a:rPr>
              <a:t>What does training involve?</a:t>
            </a:r>
          </a:p>
          <a:p>
            <a:r>
              <a:rPr lang="en-AU" sz="1400" dirty="0">
                <a:latin typeface="Corbel" panose="020B0503020204020204" pitchFamily="34" charset="0"/>
              </a:rPr>
              <a:t>You will receive two programs of upper limb therapy that go for six weeks each. Therapy can be delivered remotely through telehealth, directed by the Research Therapist. Any equipment you may need for therapy will be provided. You may choose to have someone you know (a “Therapy Buddy”) to help you with therapy if you wish.</a:t>
            </a:r>
          </a:p>
          <a:p>
            <a:endParaRPr lang="en-AU" sz="1400" b="1" dirty="0">
              <a:latin typeface="Corbel" panose="020B0503020204020204" pitchFamily="34" charset="0"/>
            </a:endParaRPr>
          </a:p>
          <a:p>
            <a:r>
              <a:rPr lang="en-AU" sz="1400" b="1" dirty="0">
                <a:latin typeface="Corbel" panose="020B0503020204020204" pitchFamily="34" charset="0"/>
              </a:rPr>
              <a:t>How often are the sessions? </a:t>
            </a:r>
          </a:p>
          <a:p>
            <a:r>
              <a:rPr lang="en-AU" sz="1400" dirty="0">
                <a:latin typeface="Corbel" panose="020B0503020204020204" pitchFamily="34" charset="0"/>
              </a:rPr>
              <a:t>Each program of therapy consists of approximately 10 therapy sessions over six weeks</a:t>
            </a:r>
          </a:p>
        </p:txBody>
      </p:sp>
      <p:sp>
        <p:nvSpPr>
          <p:cNvPr id="32" name="TextBox 31">
            <a:extLst>
              <a:ext uri="{FF2B5EF4-FFF2-40B4-BE49-F238E27FC236}">
                <a16:creationId xmlns:a16="http://schemas.microsoft.com/office/drawing/2014/main" id="{4C23D58F-C675-450D-B288-126DDE5A2FEA}"/>
              </a:ext>
            </a:extLst>
          </p:cNvPr>
          <p:cNvSpPr txBox="1"/>
          <p:nvPr/>
        </p:nvSpPr>
        <p:spPr>
          <a:xfrm>
            <a:off x="3400488" y="1393628"/>
            <a:ext cx="3016639" cy="6124754"/>
          </a:xfrm>
          <a:prstGeom prst="rect">
            <a:avLst/>
          </a:prstGeom>
          <a:noFill/>
        </p:spPr>
        <p:txBody>
          <a:bodyPr wrap="square" rtlCol="0">
            <a:spAutoFit/>
          </a:bodyPr>
          <a:lstStyle/>
          <a:p>
            <a:pPr algn="ctr"/>
            <a:r>
              <a:rPr lang="en-AU" sz="1400" b="1" dirty="0">
                <a:latin typeface="Corbel" panose="020B0503020204020204" pitchFamily="34" charset="0"/>
              </a:rPr>
              <a:t>Want more information? </a:t>
            </a:r>
          </a:p>
          <a:p>
            <a:pPr algn="ctr"/>
            <a:endParaRPr lang="en-AU" sz="1400" b="1" dirty="0">
              <a:latin typeface="Corbel" panose="020B0503020204020204" pitchFamily="34" charset="0"/>
            </a:endParaRPr>
          </a:p>
          <a:p>
            <a:pPr algn="ctr"/>
            <a:endParaRPr lang="en-AU" sz="1400" b="1" dirty="0">
              <a:latin typeface="Corbel" panose="020B0503020204020204" pitchFamily="34" charset="0"/>
            </a:endParaRPr>
          </a:p>
          <a:p>
            <a:pPr algn="ctr"/>
            <a:r>
              <a:rPr lang="en-AU" sz="1400" b="1" dirty="0">
                <a:latin typeface="Corbel" panose="020B0503020204020204" pitchFamily="34" charset="0"/>
              </a:rPr>
              <a:t>What does participating in TAILOR &amp; CONNECT involve?</a:t>
            </a:r>
          </a:p>
          <a:p>
            <a:pPr algn="ctr"/>
            <a:endParaRPr lang="en-AU" sz="1400" b="1" dirty="0">
              <a:latin typeface="Corbel" panose="020B0503020204020204" pitchFamily="34" charset="0"/>
            </a:endParaRPr>
          </a:p>
          <a:p>
            <a:pPr marL="285750" indent="-285750">
              <a:buFont typeface="Arial" panose="020B0604020202020204" pitchFamily="34" charset="0"/>
              <a:buChar char="•"/>
            </a:pPr>
            <a:r>
              <a:rPr lang="en-AU" sz="1400" dirty="0">
                <a:latin typeface="Corbel" panose="020B0503020204020204" pitchFamily="34" charset="0"/>
              </a:rPr>
              <a:t>Obtaining background information about your stroke and how it affects your daily activities</a:t>
            </a:r>
          </a:p>
          <a:p>
            <a:pPr marL="285750" indent="-285750">
              <a:buFont typeface="Arial" panose="020B0604020202020204" pitchFamily="34" charset="0"/>
              <a:buChar char="•"/>
            </a:pPr>
            <a:r>
              <a:rPr lang="en-AU" sz="1400" dirty="0">
                <a:latin typeface="Corbel" panose="020B0503020204020204" pitchFamily="34" charset="0"/>
              </a:rPr>
              <a:t>Asking you about important activities that you would like therapy to focus on</a:t>
            </a:r>
          </a:p>
          <a:p>
            <a:pPr marL="285750" indent="-285750">
              <a:buFont typeface="Arial" panose="020B0604020202020204" pitchFamily="34" charset="0"/>
              <a:buChar char="•"/>
            </a:pPr>
            <a:r>
              <a:rPr lang="en-AU" sz="1400" dirty="0">
                <a:latin typeface="Corbel" panose="020B0503020204020204" pitchFamily="34" charset="0"/>
              </a:rPr>
              <a:t>Assessment of your hand and arm function using clinical tests</a:t>
            </a:r>
          </a:p>
          <a:p>
            <a:pPr marL="285750" indent="-285750">
              <a:buFont typeface="Arial" panose="020B0604020202020204" pitchFamily="34" charset="0"/>
              <a:buChar char="•"/>
            </a:pPr>
            <a:r>
              <a:rPr lang="en-AU" sz="1400" dirty="0">
                <a:latin typeface="Corbel" panose="020B0503020204020204" pitchFamily="34" charset="0"/>
              </a:rPr>
              <a:t>Participating in two programs of therapy (six weeks each) that can be delivered remotely via telehealth in your own home</a:t>
            </a:r>
          </a:p>
          <a:p>
            <a:pPr marL="285750" indent="-285750">
              <a:buFont typeface="Arial" panose="020B0604020202020204" pitchFamily="34" charset="0"/>
              <a:buChar char="•"/>
            </a:pPr>
            <a:endParaRPr lang="en-AU" sz="1400" dirty="0">
              <a:latin typeface="Corbel" panose="020B0503020204020204" pitchFamily="34" charset="0"/>
            </a:endParaRPr>
          </a:p>
          <a:p>
            <a:r>
              <a:rPr lang="en-AU" sz="1400" b="1" dirty="0">
                <a:latin typeface="Corbel" panose="020B0503020204020204" pitchFamily="34" charset="0"/>
              </a:rPr>
              <a:t>Who can be involved?</a:t>
            </a:r>
          </a:p>
          <a:p>
            <a:r>
              <a:rPr lang="en-AU" sz="1400" dirty="0">
                <a:latin typeface="Corbel" panose="020B0503020204020204" pitchFamily="34" charset="0"/>
              </a:rPr>
              <a:t>Anyone who:</a:t>
            </a:r>
          </a:p>
          <a:p>
            <a:pPr marL="285750" indent="-285750">
              <a:buFont typeface="Arial" panose="020B0604020202020204" pitchFamily="34" charset="0"/>
              <a:buChar char="•"/>
            </a:pPr>
            <a:r>
              <a:rPr lang="en-AU" sz="1400" dirty="0">
                <a:latin typeface="Corbel" panose="020B0503020204020204" pitchFamily="34" charset="0"/>
              </a:rPr>
              <a:t>Has experienced a stroke between 3-18 months ago</a:t>
            </a:r>
          </a:p>
          <a:p>
            <a:pPr marL="285750" indent="-285750">
              <a:buFont typeface="Arial" panose="020B0604020202020204" pitchFamily="34" charset="0"/>
              <a:buChar char="•"/>
            </a:pPr>
            <a:r>
              <a:rPr lang="en-AU" sz="1400" dirty="0">
                <a:latin typeface="Corbel" panose="020B0503020204020204" pitchFamily="34" charset="0"/>
              </a:rPr>
              <a:t>Is 18 years of age or above</a:t>
            </a:r>
          </a:p>
          <a:p>
            <a:pPr marL="285750" indent="-285750">
              <a:buFont typeface="Arial" panose="020B0604020202020204" pitchFamily="34" charset="0"/>
              <a:buChar char="•"/>
            </a:pPr>
            <a:r>
              <a:rPr lang="en-AU" sz="1400" dirty="0">
                <a:latin typeface="Corbel" panose="020B0503020204020204" pitchFamily="34" charset="0"/>
              </a:rPr>
              <a:t>Have specific goals to work on</a:t>
            </a:r>
          </a:p>
          <a:p>
            <a:pPr marL="285750" indent="-285750">
              <a:buFont typeface="Arial" panose="020B0604020202020204" pitchFamily="34" charset="0"/>
              <a:buChar char="•"/>
            </a:pPr>
            <a:endParaRPr lang="en-AU" sz="1400" dirty="0">
              <a:latin typeface="Corbel" panose="020B0503020204020204" pitchFamily="34" charset="0"/>
            </a:endParaRPr>
          </a:p>
          <a:p>
            <a:pPr algn="ctr"/>
            <a:endParaRPr lang="en-AU" sz="1400" b="1" dirty="0">
              <a:latin typeface="Corbel" panose="020B0503020204020204" pitchFamily="34" charset="0"/>
            </a:endParaRPr>
          </a:p>
          <a:p>
            <a:pPr algn="ctr"/>
            <a:endParaRPr lang="en-AU" sz="1400" b="1" dirty="0">
              <a:latin typeface="Corbel" panose="020B0503020204020204" pitchFamily="34" charset="0"/>
            </a:endParaRPr>
          </a:p>
        </p:txBody>
      </p:sp>
      <p:sp>
        <p:nvSpPr>
          <p:cNvPr id="3" name="AutoShape 4">
            <a:extLst>
              <a:ext uri="{FF2B5EF4-FFF2-40B4-BE49-F238E27FC236}">
                <a16:creationId xmlns:a16="http://schemas.microsoft.com/office/drawing/2014/main" id="{F32E584F-A3C1-4E0C-D3A6-38109546479D}"/>
              </a:ext>
            </a:extLst>
          </p:cNvPr>
          <p:cNvSpPr>
            <a:spLocks noChangeAspect="1" noChangeArrowheads="1"/>
          </p:cNvSpPr>
          <p:nvPr/>
        </p:nvSpPr>
        <p:spPr bwMode="auto">
          <a:xfrm>
            <a:off x="4953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dirty="0"/>
          </a:p>
        </p:txBody>
      </p:sp>
      <p:pic>
        <p:nvPicPr>
          <p:cNvPr id="1030" name="Picture 6">
            <a:extLst>
              <a:ext uri="{FF2B5EF4-FFF2-40B4-BE49-F238E27FC236}">
                <a16:creationId xmlns:a16="http://schemas.microsoft.com/office/drawing/2014/main" id="{A1138ECB-72EB-71B1-BB99-66AF1E9975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7988" y="252002"/>
            <a:ext cx="2702062" cy="151897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6">
            <a:extLst>
              <a:ext uri="{FF2B5EF4-FFF2-40B4-BE49-F238E27FC236}">
                <a16:creationId xmlns:a16="http://schemas.microsoft.com/office/drawing/2014/main" id="{1B1CEDB3-C05F-F83B-938F-CA4307BB00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00488" y="243978"/>
            <a:ext cx="2702062" cy="151897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6">
            <a:extLst>
              <a:ext uri="{FF2B5EF4-FFF2-40B4-BE49-F238E27FC236}">
                <a16:creationId xmlns:a16="http://schemas.microsoft.com/office/drawing/2014/main" id="{758EB3D3-5693-05B7-447F-9F62838097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565" y="252002"/>
            <a:ext cx="2702062" cy="151897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About Twitter | Our logo, brand guidelines, and Tweet tools">
            <a:extLst>
              <a:ext uri="{FF2B5EF4-FFF2-40B4-BE49-F238E27FC236}">
                <a16:creationId xmlns:a16="http://schemas.microsoft.com/office/drawing/2014/main" id="{A8F1D110-0D73-C4FD-A579-01642FBEB8E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6275" y="6036965"/>
            <a:ext cx="572503" cy="56903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365887CD-388A-2BB0-594A-5680A7AC39C4}"/>
              </a:ext>
            </a:extLst>
          </p:cNvPr>
          <p:cNvSpPr txBox="1"/>
          <p:nvPr/>
        </p:nvSpPr>
        <p:spPr>
          <a:xfrm flipH="1">
            <a:off x="7475621" y="6136815"/>
            <a:ext cx="2074429" cy="369332"/>
          </a:xfrm>
          <a:prstGeom prst="rect">
            <a:avLst/>
          </a:prstGeom>
          <a:noFill/>
        </p:spPr>
        <p:txBody>
          <a:bodyPr wrap="square" rtlCol="0">
            <a:spAutoFit/>
          </a:bodyPr>
          <a:lstStyle/>
          <a:p>
            <a:r>
              <a:rPr lang="en-AU" dirty="0"/>
              <a:t>@NeuroRehabSci</a:t>
            </a:r>
          </a:p>
        </p:txBody>
      </p:sp>
    </p:spTree>
    <p:extLst>
      <p:ext uri="{BB962C8B-B14F-4D97-AF65-F5344CB8AC3E}">
        <p14:creationId xmlns:p14="http://schemas.microsoft.com/office/powerpoint/2010/main" val="382809533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04787EBE88D63499AADC13EBDB33CCE" ma:contentTypeVersion="17" ma:contentTypeDescription="Create a new document." ma:contentTypeScope="" ma:versionID="4f9c24a5d26f74271668663f14e5ee25">
  <xsd:schema xmlns:xsd="http://www.w3.org/2001/XMLSchema" xmlns:xs="http://www.w3.org/2001/XMLSchema" xmlns:p="http://schemas.microsoft.com/office/2006/metadata/properties" xmlns:ns2="86583247-e89b-46c4-9dad-b8b899d9b12a" xmlns:ns3="f1a66ee1-6c91-4558-8c28-3d07ce98434a" targetNamespace="http://schemas.microsoft.com/office/2006/metadata/properties" ma:root="true" ma:fieldsID="b1757710dfdc4fe1a77b82365eae34da" ns2:_="" ns3:_="">
    <xsd:import namespace="86583247-e89b-46c4-9dad-b8b899d9b12a"/>
    <xsd:import namespace="f1a66ee1-6c91-4558-8c28-3d07ce9843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583247-e89b-46c4-9dad-b8b899d9b1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b76b242-6fdc-4a91-9ac1-a1e9a1762e4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1a66ee1-6c91-4558-8c28-3d07ce98434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2c11089-a982-4931-8f09-a5e387f1f3c0}" ma:internalName="TaxCatchAll" ma:showField="CatchAllData" ma:web="f1a66ee1-6c91-4558-8c28-3d07ce9843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f1a66ee1-6c91-4558-8c28-3d07ce98434a">
      <UserInfo>
        <DisplayName/>
        <AccountId xsi:nil="true"/>
        <AccountType/>
      </UserInfo>
    </SharedWithUsers>
    <TaxCatchAll xmlns="f1a66ee1-6c91-4558-8c28-3d07ce98434a" xsi:nil="true"/>
    <lcf76f155ced4ddcb4097134ff3c332f xmlns="86583247-e89b-46c4-9dad-b8b899d9b12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F29DFA-8E7D-4B57-8D9F-B9B0A1A0F1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583247-e89b-46c4-9dad-b8b899d9b12a"/>
    <ds:schemaRef ds:uri="f1a66ee1-6c91-4558-8c28-3d07ce9843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3A6E3C-9063-4814-8082-13290105795F}">
  <ds:schemaRefs>
    <ds:schemaRef ds:uri="f1a66ee1-6c91-4558-8c28-3d07ce98434a"/>
    <ds:schemaRef ds:uri="http://purl.org/dc/dcmitype/"/>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86583247-e89b-46c4-9dad-b8b899d9b12a"/>
    <ds:schemaRef ds:uri="http://www.w3.org/XML/1998/namespace"/>
  </ds:schemaRefs>
</ds:datastoreItem>
</file>

<file path=customXml/itemProps3.xml><?xml version="1.0" encoding="utf-8"?>
<ds:datastoreItem xmlns:ds="http://schemas.openxmlformats.org/officeDocument/2006/customXml" ds:itemID="{522D4788-3A8E-43AB-B6D5-63B5B37692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339</TotalTime>
  <Words>559</Words>
  <Application>Microsoft Office PowerPoint</Application>
  <PresentationFormat>A4 Paper (210x297 mm)</PresentationFormat>
  <Paragraphs>75</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Irene Koukoulas</dc:creator>
  <cp:lastModifiedBy>Brendon Haslam</cp:lastModifiedBy>
  <cp:revision>15</cp:revision>
  <cp:lastPrinted>2022-08-30T08:36:02Z</cp:lastPrinted>
  <dcterms:created xsi:type="dcterms:W3CDTF">2019-04-03T00:07:01Z</dcterms:created>
  <dcterms:modified xsi:type="dcterms:W3CDTF">2025-07-29T05:53:34Z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0x010100504787EBE88D63499AADC13EBDB33CCE</vt:lpwstr>
  </property>
  <property fmtid="{D5CDD505-2E9C-101B-9397-08002B2CF9AE}" pid="3" name="Order">
    <vt:r8>97700</vt:r8>
  </property>
  <property fmtid="{D5CDD505-2E9C-101B-9397-08002B2CF9AE}" pid="4" name="_ExtendedDescription">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ies>
</file>